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aret Bold" charset="1" panose="00000000000000000000"/>
      <p:regular r:id="rId18"/>
    </p:embeddedFont>
    <p:embeddedFont>
      <p:font typeface="Garet" charset="1" panose="00000000000000000000"/>
      <p:regular r:id="rId19"/>
    </p:embeddedFont>
    <p:embeddedFont>
      <p:font typeface="Garet Light" charset="1" panose="00000000000000000000"/>
      <p:regular r:id="rId20"/>
    </p:embeddedFont>
    <p:embeddedFont>
      <p:font typeface="Open Sauce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www.java.com/pt-BR/download/help/whatis_java.html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07888" y="2348341"/>
            <a:ext cx="6872224" cy="955955"/>
            <a:chOff x="0" y="0"/>
            <a:chExt cx="1535457" cy="2135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5457" cy="213588"/>
            </a:xfrm>
            <a:custGeom>
              <a:avLst/>
              <a:gdLst/>
              <a:ahLst/>
              <a:cxnLst/>
              <a:rect r="r" b="b" t="t" l="l"/>
              <a:pathLst>
                <a:path h="213588" w="1535457">
                  <a:moveTo>
                    <a:pt x="77732" y="0"/>
                  </a:moveTo>
                  <a:lnTo>
                    <a:pt x="1457725" y="0"/>
                  </a:lnTo>
                  <a:cubicBezTo>
                    <a:pt x="1500656" y="0"/>
                    <a:pt x="1535457" y="34802"/>
                    <a:pt x="1535457" y="77732"/>
                  </a:cubicBezTo>
                  <a:lnTo>
                    <a:pt x="1535457" y="135856"/>
                  </a:lnTo>
                  <a:cubicBezTo>
                    <a:pt x="1535457" y="178787"/>
                    <a:pt x="1500656" y="213588"/>
                    <a:pt x="1457725" y="213588"/>
                  </a:cubicBezTo>
                  <a:lnTo>
                    <a:pt x="77732" y="213588"/>
                  </a:lnTo>
                  <a:cubicBezTo>
                    <a:pt x="57116" y="213588"/>
                    <a:pt x="37345" y="205399"/>
                    <a:pt x="22767" y="190821"/>
                  </a:cubicBezTo>
                  <a:cubicBezTo>
                    <a:pt x="8190" y="176244"/>
                    <a:pt x="0" y="156472"/>
                    <a:pt x="0" y="135856"/>
                  </a:cubicBezTo>
                  <a:lnTo>
                    <a:pt x="0" y="77732"/>
                  </a:lnTo>
                  <a:cubicBezTo>
                    <a:pt x="0" y="34802"/>
                    <a:pt x="34802" y="0"/>
                    <a:pt x="777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7622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35457" cy="242163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32938" y="8840562"/>
            <a:ext cx="19353876" cy="835475"/>
            <a:chOff x="0" y="0"/>
            <a:chExt cx="4324226" cy="186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24226" cy="186670"/>
            </a:xfrm>
            <a:custGeom>
              <a:avLst/>
              <a:gdLst/>
              <a:ahLst/>
              <a:cxnLst/>
              <a:rect r="r" b="b" t="t" l="l"/>
              <a:pathLst>
                <a:path h="18667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86670"/>
                  </a:lnTo>
                  <a:lnTo>
                    <a:pt x="0" y="186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11C0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324226" cy="215245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618862" y="9074902"/>
            <a:ext cx="640438" cy="366796"/>
          </a:xfrm>
          <a:custGeom>
            <a:avLst/>
            <a:gdLst/>
            <a:ahLst/>
            <a:cxnLst/>
            <a:rect r="r" b="b" t="t" l="l"/>
            <a:pathLst>
              <a:path h="366796" w="640438">
                <a:moveTo>
                  <a:pt x="0" y="0"/>
                </a:moveTo>
                <a:lnTo>
                  <a:pt x="640438" y="0"/>
                </a:lnTo>
                <a:lnTo>
                  <a:pt x="640438" y="366796"/>
                </a:lnTo>
                <a:lnTo>
                  <a:pt x="0" y="366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052723"/>
            <a:ext cx="485832" cy="667047"/>
          </a:xfrm>
          <a:custGeom>
            <a:avLst/>
            <a:gdLst/>
            <a:ahLst/>
            <a:cxnLst/>
            <a:rect r="r" b="b" t="t" l="l"/>
            <a:pathLst>
              <a:path h="667047" w="485832">
                <a:moveTo>
                  <a:pt x="0" y="0"/>
                </a:moveTo>
                <a:lnTo>
                  <a:pt x="485832" y="0"/>
                </a:lnTo>
                <a:lnTo>
                  <a:pt x="485832" y="667047"/>
                </a:lnTo>
                <a:lnTo>
                  <a:pt x="0" y="667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97246" y="3935215"/>
            <a:ext cx="13721616" cy="193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5"/>
              </a:lnSpc>
            </a:pPr>
            <a:r>
              <a:rPr lang="en-US" b="true" sz="15121" spc="-438">
                <a:solidFill>
                  <a:srgbClr val="21926B"/>
                </a:solidFill>
                <a:latin typeface="Garet Bold"/>
                <a:ea typeface="Garet Bold"/>
                <a:cs typeface="Garet Bold"/>
                <a:sym typeface="Garet Bold"/>
              </a:rPr>
              <a:t>SUSTENTIFY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-258438">
            <a:off x="16269275" y="595156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1160687" y="0"/>
                </a:moveTo>
                <a:lnTo>
                  <a:pt x="0" y="0"/>
                </a:lnTo>
                <a:lnTo>
                  <a:pt x="0" y="1293244"/>
                </a:lnTo>
                <a:lnTo>
                  <a:pt x="1160687" y="1293244"/>
                </a:lnTo>
                <a:lnTo>
                  <a:pt x="116068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344121">
            <a:off x="11245085" y="4903838"/>
            <a:ext cx="711117" cy="792331"/>
          </a:xfrm>
          <a:custGeom>
            <a:avLst/>
            <a:gdLst/>
            <a:ahLst/>
            <a:cxnLst/>
            <a:rect r="r" b="b" t="t" l="l"/>
            <a:pathLst>
              <a:path h="792331" w="711117">
                <a:moveTo>
                  <a:pt x="0" y="0"/>
                </a:moveTo>
                <a:lnTo>
                  <a:pt x="711118" y="0"/>
                </a:lnTo>
                <a:lnTo>
                  <a:pt x="711118" y="792331"/>
                </a:lnTo>
                <a:lnTo>
                  <a:pt x="0" y="792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344121">
            <a:off x="6192541" y="4817488"/>
            <a:ext cx="711117" cy="792331"/>
          </a:xfrm>
          <a:custGeom>
            <a:avLst/>
            <a:gdLst/>
            <a:ahLst/>
            <a:cxnLst/>
            <a:rect r="r" b="b" t="t" l="l"/>
            <a:pathLst>
              <a:path h="792331" w="711117">
                <a:moveTo>
                  <a:pt x="0" y="0"/>
                </a:moveTo>
                <a:lnTo>
                  <a:pt x="711117" y="0"/>
                </a:lnTo>
                <a:lnTo>
                  <a:pt x="711117" y="792332"/>
                </a:lnTo>
                <a:lnTo>
                  <a:pt x="0" y="79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344121">
            <a:off x="8530811" y="5967180"/>
            <a:ext cx="711117" cy="792331"/>
          </a:xfrm>
          <a:custGeom>
            <a:avLst/>
            <a:gdLst/>
            <a:ahLst/>
            <a:cxnLst/>
            <a:rect r="r" b="b" t="t" l="l"/>
            <a:pathLst>
              <a:path h="792331" w="711117">
                <a:moveTo>
                  <a:pt x="0" y="0"/>
                </a:moveTo>
                <a:lnTo>
                  <a:pt x="711117" y="0"/>
                </a:lnTo>
                <a:lnTo>
                  <a:pt x="711117" y="792331"/>
                </a:lnTo>
                <a:lnTo>
                  <a:pt x="0" y="792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65376">
            <a:off x="-420522" y="7000839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7" y="0"/>
                </a:lnTo>
                <a:lnTo>
                  <a:pt x="1160687" y="1293244"/>
                </a:lnTo>
                <a:lnTo>
                  <a:pt x="0" y="1293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94868" y="3100847"/>
            <a:ext cx="3466046" cy="3046329"/>
          </a:xfrm>
          <a:custGeom>
            <a:avLst/>
            <a:gdLst/>
            <a:ahLst/>
            <a:cxnLst/>
            <a:rect r="r" b="b" t="t" l="l"/>
            <a:pathLst>
              <a:path h="3046329" w="3466046">
                <a:moveTo>
                  <a:pt x="0" y="0"/>
                </a:moveTo>
                <a:lnTo>
                  <a:pt x="3466046" y="0"/>
                </a:lnTo>
                <a:lnTo>
                  <a:pt x="3466046" y="3046330"/>
                </a:lnTo>
                <a:lnTo>
                  <a:pt x="0" y="3046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161619" y="2475589"/>
            <a:ext cx="5964762" cy="62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3"/>
              </a:lnSpc>
              <a:spcBef>
                <a:spcPct val="0"/>
              </a:spcBef>
            </a:pPr>
            <a:r>
              <a:rPr lang="en-US" sz="3616">
                <a:solidFill>
                  <a:srgbClr val="43AD84"/>
                </a:solidFill>
                <a:latin typeface="Garet"/>
                <a:ea typeface="Garet"/>
                <a:cs typeface="Garet"/>
                <a:sym typeface="Garet"/>
              </a:rPr>
              <a:t>DESCARTE SUSTENTÁVEL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11C0C"/>
                </a:solidFill>
                <a:latin typeface="Garet Light"/>
                <a:ea typeface="Garet Light"/>
                <a:cs typeface="Garet Light"/>
                <a:sym typeface="Garet Light"/>
              </a:rPr>
              <a:t>sustentify.com.br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9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2000" y="-343857"/>
            <a:ext cx="12743810" cy="8354601"/>
            <a:chOff x="0" y="0"/>
            <a:chExt cx="2847343" cy="1866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7343" cy="1866664"/>
            </a:xfrm>
            <a:custGeom>
              <a:avLst/>
              <a:gdLst/>
              <a:ahLst/>
              <a:cxnLst/>
              <a:rect r="r" b="b" t="t" l="l"/>
              <a:pathLst>
                <a:path h="1866664" w="2847343">
                  <a:moveTo>
                    <a:pt x="24908" y="0"/>
                  </a:moveTo>
                  <a:lnTo>
                    <a:pt x="2822435" y="0"/>
                  </a:lnTo>
                  <a:cubicBezTo>
                    <a:pt x="2836191" y="0"/>
                    <a:pt x="2847343" y="11152"/>
                    <a:pt x="2847343" y="24908"/>
                  </a:cubicBezTo>
                  <a:lnTo>
                    <a:pt x="2847343" y="1841757"/>
                  </a:lnTo>
                  <a:cubicBezTo>
                    <a:pt x="2847343" y="1855513"/>
                    <a:pt x="2836191" y="1866664"/>
                    <a:pt x="2822435" y="1866664"/>
                  </a:cubicBezTo>
                  <a:lnTo>
                    <a:pt x="24908" y="1866664"/>
                  </a:lnTo>
                  <a:cubicBezTo>
                    <a:pt x="18302" y="1866664"/>
                    <a:pt x="11966" y="1864040"/>
                    <a:pt x="7295" y="1859369"/>
                  </a:cubicBezTo>
                  <a:cubicBezTo>
                    <a:pt x="2624" y="1854698"/>
                    <a:pt x="0" y="1848362"/>
                    <a:pt x="0" y="1841757"/>
                  </a:cubicBezTo>
                  <a:lnTo>
                    <a:pt x="0" y="24908"/>
                  </a:lnTo>
                  <a:cubicBezTo>
                    <a:pt x="0" y="11152"/>
                    <a:pt x="11152" y="0"/>
                    <a:pt x="2490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47343" cy="1923814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91469" y="1159267"/>
            <a:ext cx="12374423" cy="7585795"/>
            <a:chOff x="0" y="0"/>
            <a:chExt cx="16499230" cy="1011439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5559" t="0" r="5559" b="0"/>
            <a:stretch>
              <a:fillRect/>
            </a:stretch>
          </p:blipFill>
          <p:spPr>
            <a:xfrm flipH="false" flipV="false">
              <a:off x="5584410" y="0"/>
              <a:ext cx="10914820" cy="1011439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0536" t="0" r="10536" b="0"/>
            <a:stretch>
              <a:fillRect/>
            </a:stretch>
          </p:blipFill>
          <p:spPr>
            <a:xfrm flipH="false" flipV="false">
              <a:off x="0" y="0"/>
              <a:ext cx="5457410" cy="10114394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555261" y="2440333"/>
            <a:ext cx="6236208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b="true" sz="7999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Assistente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4387" y="5133975"/>
            <a:ext cx="5136690" cy="146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05444A"/>
                </a:solidFill>
                <a:latin typeface="Open Sauce"/>
                <a:ea typeface="Open Sauce"/>
                <a:cs typeface="Open Sauce"/>
                <a:sym typeface="Open Sauce"/>
              </a:rPr>
              <a:t>Funcionalidade de Chatbot Inteligente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05444A"/>
                </a:solidFill>
                <a:latin typeface="Open Sauce"/>
                <a:ea typeface="Open Sauce"/>
                <a:cs typeface="Open Sauce"/>
                <a:sym typeface="Open Sauce"/>
              </a:rPr>
              <a:t>Função Geradora (function*)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05444A"/>
                </a:solidFill>
                <a:latin typeface="Open Sauce"/>
                <a:ea typeface="Open Sauce"/>
                <a:cs typeface="Open Sauce"/>
                <a:sym typeface="Open Sauce"/>
              </a:rPr>
              <a:t>Respostas por stream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9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2938" y="8840562"/>
            <a:ext cx="19353876" cy="835475"/>
            <a:chOff x="0" y="0"/>
            <a:chExt cx="4324226" cy="18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4226" cy="186670"/>
            </a:xfrm>
            <a:custGeom>
              <a:avLst/>
              <a:gdLst/>
              <a:ahLst/>
              <a:cxnLst/>
              <a:rect r="r" b="b" t="t" l="l"/>
              <a:pathLst>
                <a:path h="18667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86670"/>
                  </a:lnTo>
                  <a:lnTo>
                    <a:pt x="0" y="186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FFF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324226" cy="24382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60805" y="1074747"/>
            <a:ext cx="7166390" cy="88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2"/>
              </a:lnSpc>
            </a:pPr>
            <a:r>
              <a:rPr lang="en-US" b="true" sz="6482" spc="-187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Referências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148374">
            <a:off x="14855949" y="2419489"/>
            <a:ext cx="493150" cy="549471"/>
          </a:xfrm>
          <a:custGeom>
            <a:avLst/>
            <a:gdLst/>
            <a:ahLst/>
            <a:cxnLst/>
            <a:rect r="r" b="b" t="t" l="l"/>
            <a:pathLst>
              <a:path h="549471" w="493150">
                <a:moveTo>
                  <a:pt x="0" y="0"/>
                </a:moveTo>
                <a:lnTo>
                  <a:pt x="493150" y="0"/>
                </a:lnTo>
                <a:lnTo>
                  <a:pt x="493150" y="549471"/>
                </a:lnTo>
                <a:lnTo>
                  <a:pt x="0" y="549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59885">
            <a:off x="3974438" y="4496878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7" y="0"/>
                </a:lnTo>
                <a:lnTo>
                  <a:pt x="1160687" y="1293244"/>
                </a:lnTo>
                <a:lnTo>
                  <a:pt x="0" y="1293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sustentify.com.br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60918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9915" y="2656125"/>
            <a:ext cx="7409733" cy="315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JAVA - </a:t>
            </a: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  <a:hlinkClick r:id="rId3" tooltip="https://www.java.com/pt-BR/download/help/whatis_java.html"/>
              </a:rPr>
              <a:t>https://www.java.com/pt-BR/download/help/whatis_java.html</a:t>
            </a:r>
          </a:p>
          <a:p>
            <a:pPr algn="l">
              <a:lnSpc>
                <a:spcPts val="2801"/>
              </a:lnSpc>
            </a:pPr>
          </a:p>
          <a:p>
            <a:pPr algn="l">
              <a:lnSpc>
                <a:spcPts val="2801"/>
              </a:lnSpc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NEWMAN, S. Building Microservices: Designing Fine-Grained Systems. O'Reilly Media, 2015.</a:t>
            </a:r>
          </a:p>
          <a:p>
            <a:pPr algn="l">
              <a:lnSpc>
                <a:spcPts val="2801"/>
              </a:lnSpc>
            </a:pPr>
          </a:p>
          <a:p>
            <a:pPr algn="l">
              <a:lnSpc>
                <a:spcPts val="2801"/>
              </a:lnSpc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ESG https://www.mdpi.com/2071-1050/13/21/11663</a:t>
            </a:r>
          </a:p>
          <a:p>
            <a:pPr algn="l">
              <a:lnSpc>
                <a:spcPts val="2801"/>
              </a:lnSpc>
              <a:spcBef>
                <a:spcPct val="0"/>
              </a:spcBef>
            </a:pPr>
          </a:p>
          <a:p>
            <a:pPr algn="l">
              <a:lnSpc>
                <a:spcPts val="280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193424" y="2565056"/>
            <a:ext cx="7065876" cy="279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STALLINGS, W. Cryptography and Network Security: Principles and Practice. 8th ed. Pearson, 2020.</a:t>
            </a:r>
          </a:p>
          <a:p>
            <a:pPr algn="l">
              <a:lnSpc>
                <a:spcPts val="2801"/>
              </a:lnSpc>
              <a:spcBef>
                <a:spcPct val="0"/>
              </a:spcBef>
            </a:pPr>
          </a:p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ANDRESS, J. The Basics of Information Security: Understanding the Fundamentals of InfoSec. Syngress, 2014.</a:t>
            </a:r>
          </a:p>
          <a:p>
            <a:pPr algn="l">
              <a:lnSpc>
                <a:spcPts val="2801"/>
              </a:lnSpc>
              <a:spcBef>
                <a:spcPct val="0"/>
              </a:spcBef>
            </a:pPr>
          </a:p>
          <a:p>
            <a:pPr algn="l">
              <a:lnSpc>
                <a:spcPts val="28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2938" y="8840562"/>
            <a:ext cx="19353876" cy="835475"/>
            <a:chOff x="0" y="0"/>
            <a:chExt cx="4324226" cy="186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24226" cy="186670"/>
            </a:xfrm>
            <a:custGeom>
              <a:avLst/>
              <a:gdLst/>
              <a:ahLst/>
              <a:cxnLst/>
              <a:rect r="r" b="b" t="t" l="l"/>
              <a:pathLst>
                <a:path h="18667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86670"/>
                  </a:lnTo>
                  <a:lnTo>
                    <a:pt x="0" y="186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11C0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324226" cy="215245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52723"/>
            <a:ext cx="485832" cy="667047"/>
          </a:xfrm>
          <a:custGeom>
            <a:avLst/>
            <a:gdLst/>
            <a:ahLst/>
            <a:cxnLst/>
            <a:rect r="r" b="b" t="t" l="l"/>
            <a:pathLst>
              <a:path h="667047" w="485832">
                <a:moveTo>
                  <a:pt x="0" y="0"/>
                </a:moveTo>
                <a:lnTo>
                  <a:pt x="485832" y="0"/>
                </a:lnTo>
                <a:lnTo>
                  <a:pt x="485832" y="667047"/>
                </a:lnTo>
                <a:lnTo>
                  <a:pt x="0" y="667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27891" y="2320142"/>
            <a:ext cx="14517007" cy="1696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0"/>
              </a:lnSpc>
            </a:pPr>
            <a:r>
              <a:rPr lang="en-US" b="true" sz="13221" spc="-383">
                <a:solidFill>
                  <a:srgbClr val="21926B"/>
                </a:solidFill>
                <a:latin typeface="Garet Bold"/>
                <a:ea typeface="Garet Bold"/>
                <a:cs typeface="Garet Bold"/>
                <a:sym typeface="Garet Bold"/>
              </a:rPr>
              <a:t>ENCERRAMENTO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258438">
            <a:off x="16269275" y="595156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1160687" y="0"/>
                </a:moveTo>
                <a:lnTo>
                  <a:pt x="0" y="0"/>
                </a:lnTo>
                <a:lnTo>
                  <a:pt x="0" y="1293244"/>
                </a:lnTo>
                <a:lnTo>
                  <a:pt x="1160687" y="1293244"/>
                </a:lnTo>
                <a:lnTo>
                  <a:pt x="116068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65376">
            <a:off x="-420522" y="7000839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7" y="0"/>
                </a:lnTo>
                <a:lnTo>
                  <a:pt x="1160687" y="1293244"/>
                </a:lnTo>
                <a:lnTo>
                  <a:pt x="0" y="129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11C0C"/>
                </a:solidFill>
                <a:latin typeface="Garet Light"/>
                <a:ea typeface="Garet Light"/>
                <a:cs typeface="Garet Light"/>
                <a:sym typeface="Garet Light"/>
              </a:rPr>
              <a:t>sustentify.com.br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49248" y="4191170"/>
            <a:ext cx="6989503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“Seja parte da transformação. Sustentify: conectando empresas para um futuro mais sustentável.”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49248" y="5797098"/>
            <a:ext cx="7232670" cy="78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b="true" sz="5499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Sustentify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60918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476220"/>
                </a:solidFill>
                <a:latin typeface="Garet Light"/>
                <a:ea typeface="Garet Light"/>
                <a:cs typeface="Garet Light"/>
                <a:sym typeface="Garet Light"/>
              </a:rPr>
              <a:t>#sustentabilidade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49248" y="6981373"/>
            <a:ext cx="273510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 b="true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Nome: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Guilherme Ferreira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03646" y="6981373"/>
            <a:ext cx="273510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 b="true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RGM: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11212100671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9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2938" y="8840562"/>
            <a:ext cx="19353876" cy="835475"/>
            <a:chOff x="0" y="0"/>
            <a:chExt cx="4324226" cy="18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4226" cy="186670"/>
            </a:xfrm>
            <a:custGeom>
              <a:avLst/>
              <a:gdLst/>
              <a:ahLst/>
              <a:cxnLst/>
              <a:rect r="r" b="b" t="t" l="l"/>
              <a:pathLst>
                <a:path h="18667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86670"/>
                  </a:lnTo>
                  <a:lnTo>
                    <a:pt x="0" y="186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FFF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324226" cy="24382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32938" y="-343857"/>
            <a:ext cx="19353876" cy="4776584"/>
            <a:chOff x="0" y="0"/>
            <a:chExt cx="4324226" cy="10672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226" cy="1067230"/>
            </a:xfrm>
            <a:custGeom>
              <a:avLst/>
              <a:gdLst/>
              <a:ahLst/>
              <a:cxnLst/>
              <a:rect r="r" b="b" t="t" l="l"/>
              <a:pathLst>
                <a:path h="106723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067230"/>
                  </a:lnTo>
                  <a:lnTo>
                    <a:pt x="0" y="106723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24226" cy="112438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3897" y="1028700"/>
            <a:ext cx="6808054" cy="68080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63902" y="0"/>
                  </a:moveTo>
                  <a:lnTo>
                    <a:pt x="48898" y="0"/>
                  </a:lnTo>
                  <a:cubicBezTo>
                    <a:pt x="35930" y="0"/>
                    <a:pt x="23492" y="5152"/>
                    <a:pt x="14322" y="14322"/>
                  </a:cubicBezTo>
                  <a:cubicBezTo>
                    <a:pt x="5152" y="23492"/>
                    <a:pt x="0" y="35930"/>
                    <a:pt x="0" y="48898"/>
                  </a:cubicBezTo>
                  <a:lnTo>
                    <a:pt x="0" y="763902"/>
                  </a:lnTo>
                  <a:cubicBezTo>
                    <a:pt x="0" y="776870"/>
                    <a:pt x="5152" y="789308"/>
                    <a:pt x="14322" y="798478"/>
                  </a:cubicBezTo>
                  <a:cubicBezTo>
                    <a:pt x="23492" y="807648"/>
                    <a:pt x="35930" y="812800"/>
                    <a:pt x="48898" y="812800"/>
                  </a:cubicBezTo>
                  <a:lnTo>
                    <a:pt x="763902" y="812800"/>
                  </a:lnTo>
                  <a:cubicBezTo>
                    <a:pt x="776870" y="812800"/>
                    <a:pt x="789308" y="807648"/>
                    <a:pt x="798478" y="798478"/>
                  </a:cubicBezTo>
                  <a:cubicBezTo>
                    <a:pt x="807648" y="789308"/>
                    <a:pt x="812800" y="776870"/>
                    <a:pt x="812800" y="763902"/>
                  </a:cubicBezTo>
                  <a:lnTo>
                    <a:pt x="812800" y="48898"/>
                  </a:lnTo>
                  <a:cubicBezTo>
                    <a:pt x="812800" y="35930"/>
                    <a:pt x="807648" y="23492"/>
                    <a:pt x="798478" y="14322"/>
                  </a:cubicBezTo>
                  <a:cubicBezTo>
                    <a:pt x="789308" y="5152"/>
                    <a:pt x="776870" y="0"/>
                    <a:pt x="763902" y="0"/>
                  </a:cubicBezTo>
                  <a:close/>
                </a:path>
              </a:pathLst>
            </a:custGeom>
            <a:blipFill>
              <a:blip r:embed="rId2"/>
              <a:stretch>
                <a:fillRect l="-58910" t="0" r="-18867" b="0"/>
              </a:stretch>
            </a:blipFill>
            <a:ln w="38100" cap="rnd">
              <a:solidFill>
                <a:srgbClr val="476220"/>
              </a:solidFill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-1559885">
            <a:off x="7244227" y="7094882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6" y="0"/>
                </a:lnTo>
                <a:lnTo>
                  <a:pt x="1160686" y="1293244"/>
                </a:lnTo>
                <a:lnTo>
                  <a:pt x="0" y="129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478355">
            <a:off x="15935545" y="1873414"/>
            <a:ext cx="967477" cy="1077968"/>
          </a:xfrm>
          <a:custGeom>
            <a:avLst/>
            <a:gdLst/>
            <a:ahLst/>
            <a:cxnLst/>
            <a:rect r="r" b="b" t="t" l="l"/>
            <a:pathLst>
              <a:path h="1077968" w="967477">
                <a:moveTo>
                  <a:pt x="967476" y="0"/>
                </a:moveTo>
                <a:lnTo>
                  <a:pt x="0" y="0"/>
                </a:lnTo>
                <a:lnTo>
                  <a:pt x="0" y="1077969"/>
                </a:lnTo>
                <a:lnTo>
                  <a:pt x="967476" y="1077969"/>
                </a:lnTo>
                <a:lnTo>
                  <a:pt x="96747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sustentify.com.br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60918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EFFFB"/>
                </a:solidFill>
                <a:latin typeface="Garet Light"/>
                <a:ea typeface="Garet Light"/>
                <a:cs typeface="Garet Light"/>
                <a:sym typeface="Garet Light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02732" y="1155265"/>
            <a:ext cx="6334437" cy="222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2"/>
              </a:lnSpc>
            </a:pPr>
            <a:r>
              <a:rPr lang="en-US" sz="8271" spc="-239" b="true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O que é Sustentify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20250" y="5218531"/>
            <a:ext cx="6816109" cy="245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È uma plataforma digital para empresas que buscam adotar práticas mais sustentáveis em sua cadeia produtiva. A plataforma facilita o descarte responsável de produtos e a compra de itens que atendem aos critérios de sustentabilidade, conectando empresas interessadas em práticas ecológicas.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9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2938" y="8840562"/>
            <a:ext cx="19353876" cy="835475"/>
            <a:chOff x="0" y="0"/>
            <a:chExt cx="4324226" cy="18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4226" cy="186670"/>
            </a:xfrm>
            <a:custGeom>
              <a:avLst/>
              <a:gdLst/>
              <a:ahLst/>
              <a:cxnLst/>
              <a:rect r="r" b="b" t="t" l="l"/>
              <a:pathLst>
                <a:path h="18667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86670"/>
                  </a:lnTo>
                  <a:lnTo>
                    <a:pt x="0" y="186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FFF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324226" cy="24382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32938" y="-343857"/>
            <a:ext cx="19353876" cy="5199495"/>
            <a:chOff x="0" y="0"/>
            <a:chExt cx="4324226" cy="11617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4226" cy="1161720"/>
            </a:xfrm>
            <a:custGeom>
              <a:avLst/>
              <a:gdLst/>
              <a:ahLst/>
              <a:cxnLst/>
              <a:rect r="r" b="b" t="t" l="l"/>
              <a:pathLst>
                <a:path h="116172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161720"/>
                  </a:lnTo>
                  <a:lnTo>
                    <a:pt x="0" y="116172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324226" cy="121887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99560" y="1028700"/>
            <a:ext cx="8659740" cy="6808054"/>
            <a:chOff x="0" y="0"/>
            <a:chExt cx="1033869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3869" cy="812800"/>
            </a:xfrm>
            <a:custGeom>
              <a:avLst/>
              <a:gdLst/>
              <a:ahLst/>
              <a:cxnLst/>
              <a:rect r="r" b="b" t="t" l="l"/>
              <a:pathLst>
                <a:path h="812800" w="1033869">
                  <a:moveTo>
                    <a:pt x="38443" y="0"/>
                  </a:moveTo>
                  <a:lnTo>
                    <a:pt x="995427" y="0"/>
                  </a:lnTo>
                  <a:cubicBezTo>
                    <a:pt x="1016658" y="0"/>
                    <a:pt x="1033869" y="17211"/>
                    <a:pt x="1033869" y="38443"/>
                  </a:cubicBezTo>
                  <a:lnTo>
                    <a:pt x="1033869" y="774357"/>
                  </a:lnTo>
                  <a:cubicBezTo>
                    <a:pt x="1033869" y="795589"/>
                    <a:pt x="1016658" y="812800"/>
                    <a:pt x="995427" y="812800"/>
                  </a:cubicBezTo>
                  <a:lnTo>
                    <a:pt x="38443" y="812800"/>
                  </a:lnTo>
                  <a:cubicBezTo>
                    <a:pt x="17211" y="812800"/>
                    <a:pt x="0" y="795589"/>
                    <a:pt x="0" y="774357"/>
                  </a:cubicBezTo>
                  <a:lnTo>
                    <a:pt x="0" y="38443"/>
                  </a:lnTo>
                  <a:cubicBezTo>
                    <a:pt x="0" y="17211"/>
                    <a:pt x="17211" y="0"/>
                    <a:pt x="38443" y="0"/>
                  </a:cubicBezTo>
                  <a:close/>
                </a:path>
              </a:pathLst>
            </a:custGeom>
            <a:blipFill>
              <a:blip r:embed="rId2"/>
              <a:stretch>
                <a:fillRect l="-8944" t="0" r="-8944" b="0"/>
              </a:stretch>
            </a:blipFill>
            <a:ln w="38100" cap="rnd">
              <a:solidFill>
                <a:srgbClr val="476220"/>
              </a:solidFill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true" flipV="true" rot="-1559885">
            <a:off x="8425348" y="6999632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1160687" y="1293244"/>
                </a:moveTo>
                <a:lnTo>
                  <a:pt x="0" y="1293244"/>
                </a:lnTo>
                <a:lnTo>
                  <a:pt x="0" y="0"/>
                </a:lnTo>
                <a:lnTo>
                  <a:pt x="1160687" y="0"/>
                </a:lnTo>
                <a:lnTo>
                  <a:pt x="1160687" y="129324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087167"/>
            <a:ext cx="339319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sustentify.com.br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60918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123950"/>
            <a:ext cx="5516918" cy="2579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9"/>
              </a:lnSpc>
            </a:pPr>
            <a:r>
              <a:rPr lang="en-US" sz="6480" spc="-187" b="true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Impacto Esperado (ou Projeção)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998638"/>
            <a:ext cx="5841848" cy="174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Redução de resíduos no meio ambiente.</a:t>
            </a:r>
          </a:p>
          <a:p>
            <a:pPr algn="l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Aumento da economia circular local.</a:t>
            </a:r>
          </a:p>
          <a:p>
            <a:pPr algn="l" marL="432042" indent="-216021" lvl="1">
              <a:lnSpc>
                <a:spcPts val="2801"/>
              </a:lnSpc>
              <a:spcBef>
                <a:spcPct val="0"/>
              </a:spcBef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Empresas mais preparadas para o futuro sustentável.</a:t>
            </a:r>
          </a:p>
          <a:p>
            <a:pPr algn="l">
              <a:lnSpc>
                <a:spcPts val="28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9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2938" y="8840562"/>
            <a:ext cx="19353876" cy="835475"/>
            <a:chOff x="0" y="0"/>
            <a:chExt cx="4324226" cy="18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4226" cy="186670"/>
            </a:xfrm>
            <a:custGeom>
              <a:avLst/>
              <a:gdLst/>
              <a:ahLst/>
              <a:cxnLst/>
              <a:rect r="r" b="b" t="t" l="l"/>
              <a:pathLst>
                <a:path h="18667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86670"/>
                  </a:lnTo>
                  <a:lnTo>
                    <a:pt x="0" y="186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FFF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324226" cy="24382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2000" y="-343857"/>
            <a:ext cx="12743810" cy="8354601"/>
            <a:chOff x="0" y="0"/>
            <a:chExt cx="2847343" cy="1866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47343" cy="1866664"/>
            </a:xfrm>
            <a:custGeom>
              <a:avLst/>
              <a:gdLst/>
              <a:ahLst/>
              <a:cxnLst/>
              <a:rect r="r" b="b" t="t" l="l"/>
              <a:pathLst>
                <a:path h="1866664" w="2847343">
                  <a:moveTo>
                    <a:pt x="24908" y="0"/>
                  </a:moveTo>
                  <a:lnTo>
                    <a:pt x="2822435" y="0"/>
                  </a:lnTo>
                  <a:cubicBezTo>
                    <a:pt x="2836191" y="0"/>
                    <a:pt x="2847343" y="11152"/>
                    <a:pt x="2847343" y="24908"/>
                  </a:cubicBezTo>
                  <a:lnTo>
                    <a:pt x="2847343" y="1841757"/>
                  </a:lnTo>
                  <a:cubicBezTo>
                    <a:pt x="2847343" y="1855513"/>
                    <a:pt x="2836191" y="1866664"/>
                    <a:pt x="2822435" y="1866664"/>
                  </a:cubicBezTo>
                  <a:lnTo>
                    <a:pt x="24908" y="1866664"/>
                  </a:lnTo>
                  <a:cubicBezTo>
                    <a:pt x="18302" y="1866664"/>
                    <a:pt x="11966" y="1864040"/>
                    <a:pt x="7295" y="1859369"/>
                  </a:cubicBezTo>
                  <a:cubicBezTo>
                    <a:pt x="2624" y="1854698"/>
                    <a:pt x="0" y="1848362"/>
                    <a:pt x="0" y="1841757"/>
                  </a:cubicBezTo>
                  <a:lnTo>
                    <a:pt x="0" y="24908"/>
                  </a:lnTo>
                  <a:cubicBezTo>
                    <a:pt x="0" y="11152"/>
                    <a:pt x="11152" y="0"/>
                    <a:pt x="2490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847343" cy="1923814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99560" y="1028700"/>
            <a:ext cx="8659740" cy="5785763"/>
            <a:chOff x="0" y="0"/>
            <a:chExt cx="1033869" cy="6907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3869" cy="690751"/>
            </a:xfrm>
            <a:custGeom>
              <a:avLst/>
              <a:gdLst/>
              <a:ahLst/>
              <a:cxnLst/>
              <a:rect r="r" b="b" t="t" l="l"/>
              <a:pathLst>
                <a:path h="690751" w="1033869">
                  <a:moveTo>
                    <a:pt x="38443" y="0"/>
                  </a:moveTo>
                  <a:lnTo>
                    <a:pt x="995427" y="0"/>
                  </a:lnTo>
                  <a:cubicBezTo>
                    <a:pt x="1016658" y="0"/>
                    <a:pt x="1033869" y="17211"/>
                    <a:pt x="1033869" y="38443"/>
                  </a:cubicBezTo>
                  <a:lnTo>
                    <a:pt x="1033869" y="652308"/>
                  </a:lnTo>
                  <a:cubicBezTo>
                    <a:pt x="1033869" y="673539"/>
                    <a:pt x="1016658" y="690751"/>
                    <a:pt x="995427" y="690751"/>
                  </a:cubicBezTo>
                  <a:lnTo>
                    <a:pt x="38443" y="690751"/>
                  </a:lnTo>
                  <a:cubicBezTo>
                    <a:pt x="17211" y="690751"/>
                    <a:pt x="0" y="673539"/>
                    <a:pt x="0" y="652308"/>
                  </a:cubicBezTo>
                  <a:lnTo>
                    <a:pt x="0" y="38443"/>
                  </a:lnTo>
                  <a:cubicBezTo>
                    <a:pt x="0" y="17211"/>
                    <a:pt x="17211" y="0"/>
                    <a:pt x="38443" y="0"/>
                  </a:cubicBezTo>
                  <a:close/>
                </a:path>
              </a:pathLst>
            </a:custGeom>
            <a:blipFill>
              <a:blip r:embed="rId2"/>
              <a:stretch>
                <a:fillRect l="-46" t="0" r="-46" b="0"/>
              </a:stretch>
            </a:blipFill>
            <a:ln w="38100" cap="rnd">
              <a:solidFill>
                <a:srgbClr val="476220"/>
              </a:solidFill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-1559885">
            <a:off x="5929294" y="7364122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7" y="0"/>
                </a:lnTo>
                <a:lnTo>
                  <a:pt x="1160687" y="1293244"/>
                </a:lnTo>
                <a:lnTo>
                  <a:pt x="0" y="129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559885">
            <a:off x="6081694" y="7516522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7" y="0"/>
                </a:lnTo>
                <a:lnTo>
                  <a:pt x="1160687" y="1293244"/>
                </a:lnTo>
                <a:lnTo>
                  <a:pt x="0" y="129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759132">
            <a:off x="16504019" y="1468874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1160687" y="0"/>
                </a:moveTo>
                <a:lnTo>
                  <a:pt x="0" y="0"/>
                </a:lnTo>
                <a:lnTo>
                  <a:pt x="0" y="1293244"/>
                </a:lnTo>
                <a:lnTo>
                  <a:pt x="1160687" y="1293244"/>
                </a:lnTo>
                <a:lnTo>
                  <a:pt x="116068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sustentify.com.br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60918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123950"/>
            <a:ext cx="5959911" cy="88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9"/>
              </a:lnSpc>
            </a:pPr>
            <a:r>
              <a:rPr lang="en-US" sz="6480" spc="-187" b="true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ESG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591134"/>
            <a:ext cx="6285996" cy="174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Environment, social and Governance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2004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Medi o impacto que as ações de sustentabilidade geram nos resultados das empresas.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9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2938" y="8840562"/>
            <a:ext cx="19353876" cy="835475"/>
            <a:chOff x="0" y="0"/>
            <a:chExt cx="4324226" cy="18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4226" cy="186670"/>
            </a:xfrm>
            <a:custGeom>
              <a:avLst/>
              <a:gdLst/>
              <a:ahLst/>
              <a:cxnLst/>
              <a:rect r="r" b="b" t="t" l="l"/>
              <a:pathLst>
                <a:path h="18667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86670"/>
                  </a:lnTo>
                  <a:lnTo>
                    <a:pt x="0" y="186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FFF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324226" cy="24382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-522303"/>
            <a:ext cx="9676938" cy="8876905"/>
            <a:chOff x="0" y="0"/>
            <a:chExt cx="2162113" cy="1983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2113" cy="1983362"/>
            </a:xfrm>
            <a:custGeom>
              <a:avLst/>
              <a:gdLst/>
              <a:ahLst/>
              <a:cxnLst/>
              <a:rect r="r" b="b" t="t" l="l"/>
              <a:pathLst>
                <a:path h="1983362" w="2162113">
                  <a:moveTo>
                    <a:pt x="32802" y="0"/>
                  </a:moveTo>
                  <a:lnTo>
                    <a:pt x="2129312" y="0"/>
                  </a:lnTo>
                  <a:cubicBezTo>
                    <a:pt x="2138011" y="0"/>
                    <a:pt x="2146354" y="3456"/>
                    <a:pt x="2152506" y="9607"/>
                  </a:cubicBezTo>
                  <a:cubicBezTo>
                    <a:pt x="2158657" y="15759"/>
                    <a:pt x="2162113" y="24102"/>
                    <a:pt x="2162113" y="32802"/>
                  </a:cubicBezTo>
                  <a:lnTo>
                    <a:pt x="2162113" y="1950561"/>
                  </a:lnTo>
                  <a:cubicBezTo>
                    <a:pt x="2162113" y="1959260"/>
                    <a:pt x="2158657" y="1967603"/>
                    <a:pt x="2152506" y="1973755"/>
                  </a:cubicBezTo>
                  <a:cubicBezTo>
                    <a:pt x="2146354" y="1979906"/>
                    <a:pt x="2138011" y="1983362"/>
                    <a:pt x="2129312" y="1983362"/>
                  </a:cubicBezTo>
                  <a:lnTo>
                    <a:pt x="32802" y="1983362"/>
                  </a:lnTo>
                  <a:cubicBezTo>
                    <a:pt x="24102" y="1983362"/>
                    <a:pt x="15759" y="1979906"/>
                    <a:pt x="9607" y="1973755"/>
                  </a:cubicBezTo>
                  <a:cubicBezTo>
                    <a:pt x="3456" y="1967603"/>
                    <a:pt x="0" y="1959260"/>
                    <a:pt x="0" y="1950561"/>
                  </a:cubicBezTo>
                  <a:lnTo>
                    <a:pt x="0" y="32802"/>
                  </a:lnTo>
                  <a:cubicBezTo>
                    <a:pt x="0" y="24102"/>
                    <a:pt x="3456" y="15759"/>
                    <a:pt x="9607" y="9607"/>
                  </a:cubicBezTo>
                  <a:cubicBezTo>
                    <a:pt x="15759" y="3456"/>
                    <a:pt x="24102" y="0"/>
                    <a:pt x="3280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62113" cy="2040512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1559885">
            <a:off x="16184825" y="382078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1160686" y="1293244"/>
                </a:moveTo>
                <a:lnTo>
                  <a:pt x="0" y="1293244"/>
                </a:lnTo>
                <a:lnTo>
                  <a:pt x="0" y="0"/>
                </a:lnTo>
                <a:lnTo>
                  <a:pt x="1160686" y="0"/>
                </a:lnTo>
                <a:lnTo>
                  <a:pt x="1160686" y="129324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559885">
            <a:off x="-24550" y="7268917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6" y="0"/>
                </a:lnTo>
                <a:lnTo>
                  <a:pt x="1160686" y="1293245"/>
                </a:lnTo>
                <a:lnTo>
                  <a:pt x="0" y="1293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636149" y="2500462"/>
            <a:ext cx="8327820" cy="4596014"/>
            <a:chOff x="0" y="0"/>
            <a:chExt cx="13462000" cy="7429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319530" y="1485900"/>
              <a:ext cx="10831830" cy="4538980"/>
            </a:xfrm>
            <a:custGeom>
              <a:avLst/>
              <a:gdLst/>
              <a:ahLst/>
              <a:cxnLst/>
              <a:rect r="r" b="b" t="t" l="l"/>
              <a:pathLst>
                <a:path h="4538980" w="10831830">
                  <a:moveTo>
                    <a:pt x="0" y="0"/>
                  </a:moveTo>
                  <a:lnTo>
                    <a:pt x="10831830" y="0"/>
                  </a:lnTo>
                  <a:lnTo>
                    <a:pt x="10831830" y="4538980"/>
                  </a:lnTo>
                  <a:lnTo>
                    <a:pt x="0" y="4538980"/>
                  </a:lnTo>
                  <a:close/>
                </a:path>
              </a:pathLst>
            </a:custGeom>
            <a:blipFill>
              <a:blip r:embed="rId3"/>
              <a:stretch>
                <a:fillRect l="0" t="-17117" r="0" b="-17117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62000" cy="7429500"/>
            </a:xfrm>
            <a:custGeom>
              <a:avLst/>
              <a:gdLst/>
              <a:ahLst/>
              <a:cxnLst/>
              <a:rect r="r" b="b" t="t" l="l"/>
              <a:pathLst>
                <a:path h="7429500" w="13462000">
                  <a:moveTo>
                    <a:pt x="0" y="0"/>
                  </a:moveTo>
                  <a:lnTo>
                    <a:pt x="13462000" y="0"/>
                  </a:lnTo>
                  <a:lnTo>
                    <a:pt x="13462000" y="7429500"/>
                  </a:lnTo>
                  <a:lnTo>
                    <a:pt x="0" y="7429500"/>
                  </a:lnTo>
                  <a:close/>
                </a:path>
              </a:pathLst>
            </a:custGeom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sustentify.com.br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60918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4287" y="1123950"/>
            <a:ext cx="5365589" cy="1745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2"/>
              </a:lnSpc>
            </a:pPr>
            <a:r>
              <a:rPr lang="en-US" sz="6482" spc="-187" b="true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Requisitos Funcionais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878049"/>
            <a:ext cx="5494679" cy="351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Especificam o que o sistema deve fazer.</a:t>
            </a:r>
          </a:p>
          <a:p>
            <a:pPr algn="l">
              <a:lnSpc>
                <a:spcPts val="2801"/>
              </a:lnSpc>
              <a:spcBef>
                <a:spcPct val="0"/>
              </a:spcBef>
            </a:pPr>
          </a:p>
          <a:p>
            <a:pPr algn="l" marL="432042" indent="-216021" lvl="1">
              <a:lnSpc>
                <a:spcPts val="2801"/>
              </a:lnSpc>
              <a:spcBef>
                <a:spcPct val="0"/>
              </a:spcBef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Cadastro de Empresas</a:t>
            </a:r>
          </a:p>
          <a:p>
            <a:pPr algn="l" marL="432042" indent="-216021" lvl="1">
              <a:lnSpc>
                <a:spcPts val="2801"/>
              </a:lnSpc>
              <a:spcBef>
                <a:spcPct val="0"/>
              </a:spcBef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Cadastro de Produtos</a:t>
            </a:r>
          </a:p>
          <a:p>
            <a:pPr algn="l" marL="432042" indent="-216021" lvl="1">
              <a:lnSpc>
                <a:spcPts val="2801"/>
              </a:lnSpc>
              <a:spcBef>
                <a:spcPct val="0"/>
              </a:spcBef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Busca e Filtro de Produtos</a:t>
            </a:r>
          </a:p>
          <a:p>
            <a:pPr algn="l" marL="432042" indent="-216021" lvl="1">
              <a:lnSpc>
                <a:spcPts val="2801"/>
              </a:lnSpc>
              <a:spcBef>
                <a:spcPct val="0"/>
              </a:spcBef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Sistema de Autenticação</a:t>
            </a:r>
          </a:p>
          <a:p>
            <a:pPr algn="l" marL="432042" indent="-216021" lvl="1">
              <a:lnSpc>
                <a:spcPts val="2801"/>
              </a:lnSpc>
              <a:spcBef>
                <a:spcPct val="0"/>
              </a:spcBef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Armazenamento de Imagens</a:t>
            </a:r>
          </a:p>
          <a:p>
            <a:pPr algn="l" marL="432042" indent="-216021" lvl="1">
              <a:lnSpc>
                <a:spcPts val="2801"/>
              </a:lnSpc>
              <a:spcBef>
                <a:spcPct val="0"/>
              </a:spcBef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Envio de Email</a:t>
            </a:r>
          </a:p>
          <a:p>
            <a:pPr algn="l" marL="432042" indent="-216021" lvl="1">
              <a:lnSpc>
                <a:spcPts val="2801"/>
              </a:lnSpc>
              <a:spcBef>
                <a:spcPct val="0"/>
              </a:spcBef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Solicitações</a:t>
            </a:r>
          </a:p>
          <a:p>
            <a:pPr algn="l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Assistente Chatbot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9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2938" y="8840562"/>
            <a:ext cx="19353876" cy="835475"/>
            <a:chOff x="0" y="0"/>
            <a:chExt cx="4324226" cy="18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4226" cy="186670"/>
            </a:xfrm>
            <a:custGeom>
              <a:avLst/>
              <a:gdLst/>
              <a:ahLst/>
              <a:cxnLst/>
              <a:rect r="r" b="b" t="t" l="l"/>
              <a:pathLst>
                <a:path h="18667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86670"/>
                  </a:lnTo>
                  <a:lnTo>
                    <a:pt x="0" y="186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FFF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324226" cy="24382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2000" y="-343857"/>
            <a:ext cx="12743810" cy="8354601"/>
            <a:chOff x="0" y="0"/>
            <a:chExt cx="2847343" cy="1866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47343" cy="1866664"/>
            </a:xfrm>
            <a:custGeom>
              <a:avLst/>
              <a:gdLst/>
              <a:ahLst/>
              <a:cxnLst/>
              <a:rect r="r" b="b" t="t" l="l"/>
              <a:pathLst>
                <a:path h="1866664" w="2847343">
                  <a:moveTo>
                    <a:pt x="24908" y="0"/>
                  </a:moveTo>
                  <a:lnTo>
                    <a:pt x="2822435" y="0"/>
                  </a:lnTo>
                  <a:cubicBezTo>
                    <a:pt x="2836191" y="0"/>
                    <a:pt x="2847343" y="11152"/>
                    <a:pt x="2847343" y="24908"/>
                  </a:cubicBezTo>
                  <a:lnTo>
                    <a:pt x="2847343" y="1841757"/>
                  </a:lnTo>
                  <a:cubicBezTo>
                    <a:pt x="2847343" y="1855513"/>
                    <a:pt x="2836191" y="1866664"/>
                    <a:pt x="2822435" y="1866664"/>
                  </a:cubicBezTo>
                  <a:lnTo>
                    <a:pt x="24908" y="1866664"/>
                  </a:lnTo>
                  <a:cubicBezTo>
                    <a:pt x="18302" y="1866664"/>
                    <a:pt x="11966" y="1864040"/>
                    <a:pt x="7295" y="1859369"/>
                  </a:cubicBezTo>
                  <a:cubicBezTo>
                    <a:pt x="2624" y="1854698"/>
                    <a:pt x="0" y="1848362"/>
                    <a:pt x="0" y="1841757"/>
                  </a:cubicBezTo>
                  <a:lnTo>
                    <a:pt x="0" y="24908"/>
                  </a:lnTo>
                  <a:cubicBezTo>
                    <a:pt x="0" y="11152"/>
                    <a:pt x="11152" y="0"/>
                    <a:pt x="2490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847343" cy="1923814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99560" y="1028700"/>
            <a:ext cx="8659740" cy="5785763"/>
            <a:chOff x="0" y="0"/>
            <a:chExt cx="1033869" cy="6907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3869" cy="690751"/>
            </a:xfrm>
            <a:custGeom>
              <a:avLst/>
              <a:gdLst/>
              <a:ahLst/>
              <a:cxnLst/>
              <a:rect r="r" b="b" t="t" l="l"/>
              <a:pathLst>
                <a:path h="690751" w="1033869">
                  <a:moveTo>
                    <a:pt x="38443" y="0"/>
                  </a:moveTo>
                  <a:lnTo>
                    <a:pt x="995427" y="0"/>
                  </a:lnTo>
                  <a:cubicBezTo>
                    <a:pt x="1016658" y="0"/>
                    <a:pt x="1033869" y="17211"/>
                    <a:pt x="1033869" y="38443"/>
                  </a:cubicBezTo>
                  <a:lnTo>
                    <a:pt x="1033869" y="652308"/>
                  </a:lnTo>
                  <a:cubicBezTo>
                    <a:pt x="1033869" y="673539"/>
                    <a:pt x="1016658" y="690751"/>
                    <a:pt x="995427" y="690751"/>
                  </a:cubicBezTo>
                  <a:lnTo>
                    <a:pt x="38443" y="690751"/>
                  </a:lnTo>
                  <a:cubicBezTo>
                    <a:pt x="17211" y="690751"/>
                    <a:pt x="0" y="673539"/>
                    <a:pt x="0" y="652308"/>
                  </a:cubicBezTo>
                  <a:lnTo>
                    <a:pt x="0" y="38443"/>
                  </a:lnTo>
                  <a:cubicBezTo>
                    <a:pt x="0" y="17211"/>
                    <a:pt x="17211" y="0"/>
                    <a:pt x="38443" y="0"/>
                  </a:cubicBezTo>
                  <a:close/>
                </a:path>
              </a:pathLst>
            </a:custGeom>
            <a:blipFill>
              <a:blip r:embed="rId2"/>
              <a:stretch>
                <a:fillRect l="-140" t="0" r="-140" b="0"/>
              </a:stretch>
            </a:blipFill>
            <a:ln w="38100" cap="rnd">
              <a:solidFill>
                <a:srgbClr val="476220"/>
              </a:solidFill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-1559885">
            <a:off x="5929294" y="7364122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7" y="0"/>
                </a:lnTo>
                <a:lnTo>
                  <a:pt x="1160687" y="1293244"/>
                </a:lnTo>
                <a:lnTo>
                  <a:pt x="0" y="129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559885">
            <a:off x="6081694" y="7516522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7" y="0"/>
                </a:lnTo>
                <a:lnTo>
                  <a:pt x="1160687" y="1293244"/>
                </a:lnTo>
                <a:lnTo>
                  <a:pt x="0" y="129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759132">
            <a:off x="16504019" y="1468874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1160687" y="0"/>
                </a:moveTo>
                <a:lnTo>
                  <a:pt x="0" y="0"/>
                </a:lnTo>
                <a:lnTo>
                  <a:pt x="0" y="1293244"/>
                </a:lnTo>
                <a:lnTo>
                  <a:pt x="1160687" y="1293244"/>
                </a:lnTo>
                <a:lnTo>
                  <a:pt x="116068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sustentify.com.br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60918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123950"/>
            <a:ext cx="6285996" cy="173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9"/>
              </a:lnSpc>
            </a:pPr>
            <a:r>
              <a:rPr lang="en-US" sz="6480" spc="-187" b="true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Requisitos Não Funcionais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591134"/>
            <a:ext cx="6285996" cy="210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Escalabilidade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Segurança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Usabilidade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Desempenho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Disponibilidade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Manutenção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9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2938" y="8840562"/>
            <a:ext cx="19353876" cy="835475"/>
            <a:chOff x="0" y="0"/>
            <a:chExt cx="4324226" cy="18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4226" cy="186670"/>
            </a:xfrm>
            <a:custGeom>
              <a:avLst/>
              <a:gdLst/>
              <a:ahLst/>
              <a:cxnLst/>
              <a:rect r="r" b="b" t="t" l="l"/>
              <a:pathLst>
                <a:path h="18667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86670"/>
                  </a:lnTo>
                  <a:lnTo>
                    <a:pt x="0" y="186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FFF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324226" cy="24382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2000" y="-343857"/>
            <a:ext cx="11328414" cy="8354601"/>
            <a:chOff x="0" y="0"/>
            <a:chExt cx="2531102" cy="1866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31102" cy="1866664"/>
            </a:xfrm>
            <a:custGeom>
              <a:avLst/>
              <a:gdLst/>
              <a:ahLst/>
              <a:cxnLst/>
              <a:rect r="r" b="b" t="t" l="l"/>
              <a:pathLst>
                <a:path h="1866664" w="2531102">
                  <a:moveTo>
                    <a:pt x="28020" y="0"/>
                  </a:moveTo>
                  <a:lnTo>
                    <a:pt x="2503082" y="0"/>
                  </a:lnTo>
                  <a:cubicBezTo>
                    <a:pt x="2510513" y="0"/>
                    <a:pt x="2517640" y="2952"/>
                    <a:pt x="2522895" y="8207"/>
                  </a:cubicBezTo>
                  <a:cubicBezTo>
                    <a:pt x="2528150" y="13461"/>
                    <a:pt x="2531102" y="20588"/>
                    <a:pt x="2531102" y="28020"/>
                  </a:cubicBezTo>
                  <a:lnTo>
                    <a:pt x="2531102" y="1838645"/>
                  </a:lnTo>
                  <a:cubicBezTo>
                    <a:pt x="2531102" y="1846076"/>
                    <a:pt x="2528150" y="1853203"/>
                    <a:pt x="2522895" y="1858457"/>
                  </a:cubicBezTo>
                  <a:cubicBezTo>
                    <a:pt x="2517640" y="1863712"/>
                    <a:pt x="2510513" y="1866664"/>
                    <a:pt x="2503082" y="1866664"/>
                  </a:cubicBezTo>
                  <a:lnTo>
                    <a:pt x="28020" y="1866664"/>
                  </a:lnTo>
                  <a:cubicBezTo>
                    <a:pt x="20588" y="1866664"/>
                    <a:pt x="13461" y="1863712"/>
                    <a:pt x="8207" y="1858457"/>
                  </a:cubicBezTo>
                  <a:cubicBezTo>
                    <a:pt x="2952" y="1853203"/>
                    <a:pt x="0" y="1846076"/>
                    <a:pt x="0" y="1838645"/>
                  </a:cubicBezTo>
                  <a:lnTo>
                    <a:pt x="0" y="28020"/>
                  </a:lnTo>
                  <a:cubicBezTo>
                    <a:pt x="0" y="20588"/>
                    <a:pt x="2952" y="13461"/>
                    <a:pt x="8207" y="8207"/>
                  </a:cubicBezTo>
                  <a:cubicBezTo>
                    <a:pt x="13461" y="2952"/>
                    <a:pt x="20588" y="0"/>
                    <a:pt x="2802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531102" cy="1923814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137823"/>
            <a:ext cx="8659740" cy="5785763"/>
            <a:chOff x="0" y="0"/>
            <a:chExt cx="1033869" cy="6907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3869" cy="690751"/>
            </a:xfrm>
            <a:custGeom>
              <a:avLst/>
              <a:gdLst/>
              <a:ahLst/>
              <a:cxnLst/>
              <a:rect r="r" b="b" t="t" l="l"/>
              <a:pathLst>
                <a:path h="690751" w="1033869">
                  <a:moveTo>
                    <a:pt x="38443" y="0"/>
                  </a:moveTo>
                  <a:lnTo>
                    <a:pt x="995427" y="0"/>
                  </a:lnTo>
                  <a:cubicBezTo>
                    <a:pt x="1016658" y="0"/>
                    <a:pt x="1033869" y="17211"/>
                    <a:pt x="1033869" y="38443"/>
                  </a:cubicBezTo>
                  <a:lnTo>
                    <a:pt x="1033869" y="652308"/>
                  </a:lnTo>
                  <a:cubicBezTo>
                    <a:pt x="1033869" y="673539"/>
                    <a:pt x="1016658" y="690751"/>
                    <a:pt x="995427" y="690751"/>
                  </a:cubicBezTo>
                  <a:lnTo>
                    <a:pt x="38443" y="690751"/>
                  </a:lnTo>
                  <a:cubicBezTo>
                    <a:pt x="17211" y="690751"/>
                    <a:pt x="0" y="673539"/>
                    <a:pt x="0" y="652308"/>
                  </a:cubicBezTo>
                  <a:lnTo>
                    <a:pt x="0" y="38443"/>
                  </a:lnTo>
                  <a:cubicBezTo>
                    <a:pt x="0" y="17211"/>
                    <a:pt x="17211" y="0"/>
                    <a:pt x="3844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836" r="0" b="-24836"/>
              </a:stretch>
            </a:blipFill>
            <a:ln w="38100" cap="rnd">
              <a:solidFill>
                <a:srgbClr val="476220"/>
              </a:solidFill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-1559885">
            <a:off x="5929294" y="7364122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7" y="0"/>
                </a:lnTo>
                <a:lnTo>
                  <a:pt x="1160687" y="1293244"/>
                </a:lnTo>
                <a:lnTo>
                  <a:pt x="0" y="129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559885">
            <a:off x="6081694" y="7516522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7" y="0"/>
                </a:lnTo>
                <a:lnTo>
                  <a:pt x="1160687" y="1293244"/>
                </a:lnTo>
                <a:lnTo>
                  <a:pt x="0" y="129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759132">
            <a:off x="16504019" y="1468874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1160687" y="0"/>
                </a:moveTo>
                <a:lnTo>
                  <a:pt x="0" y="0"/>
                </a:lnTo>
                <a:lnTo>
                  <a:pt x="0" y="1293244"/>
                </a:lnTo>
                <a:lnTo>
                  <a:pt x="1160687" y="1293244"/>
                </a:lnTo>
                <a:lnTo>
                  <a:pt x="116068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sustentify.com.br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60918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99389" y="1123950"/>
            <a:ext cx="5959911" cy="173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9"/>
              </a:lnSpc>
            </a:pPr>
            <a:r>
              <a:rPr lang="en-US" sz="6480" spc="-187" b="true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Ferramentas e Metódos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73304" y="3394103"/>
            <a:ext cx="6285996" cy="3863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BackEnd: Java, Spring Boot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Banco de Dados: MySQL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Cache: Redis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Upload: Cloudinary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Infraestrutura: Docker, Traefik e nginx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FrontEnd: Angular e Typescript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Assistente: Nodejs 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Provedor LLM: Ollama 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Modelo LLM: Mistral:7b-instruct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Observabilidade: Jaeger e Prometheus</a:t>
            </a:r>
          </a:p>
          <a:p>
            <a:pPr algn="just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CI/CD: Github Actions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9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2938" y="8840562"/>
            <a:ext cx="19353876" cy="835475"/>
            <a:chOff x="0" y="0"/>
            <a:chExt cx="4324226" cy="18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4226" cy="186670"/>
            </a:xfrm>
            <a:custGeom>
              <a:avLst/>
              <a:gdLst/>
              <a:ahLst/>
              <a:cxnLst/>
              <a:rect r="r" b="b" t="t" l="l"/>
              <a:pathLst>
                <a:path h="18667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86670"/>
                  </a:lnTo>
                  <a:lnTo>
                    <a:pt x="0" y="186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FFF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324226" cy="24382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559885">
            <a:off x="-308223" y="5106229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7" y="0"/>
                </a:lnTo>
                <a:lnTo>
                  <a:pt x="1160687" y="1293244"/>
                </a:lnTo>
                <a:lnTo>
                  <a:pt x="0" y="1293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32938" y="-343857"/>
            <a:ext cx="19353876" cy="4776584"/>
            <a:chOff x="0" y="0"/>
            <a:chExt cx="4324226" cy="10672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24226" cy="1067230"/>
            </a:xfrm>
            <a:custGeom>
              <a:avLst/>
              <a:gdLst/>
              <a:ahLst/>
              <a:cxnLst/>
              <a:rect r="r" b="b" t="t" l="l"/>
              <a:pathLst>
                <a:path h="106723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067230"/>
                  </a:lnTo>
                  <a:lnTo>
                    <a:pt x="0" y="106723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324226" cy="112438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559885">
            <a:off x="17326657" y="-261655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1160686" y="0"/>
                </a:moveTo>
                <a:lnTo>
                  <a:pt x="0" y="0"/>
                </a:lnTo>
                <a:lnTo>
                  <a:pt x="0" y="1293245"/>
                </a:lnTo>
                <a:lnTo>
                  <a:pt x="1160686" y="1293245"/>
                </a:lnTo>
                <a:lnTo>
                  <a:pt x="116068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5762" y="2044435"/>
            <a:ext cx="15716477" cy="7078963"/>
          </a:xfrm>
          <a:custGeom>
            <a:avLst/>
            <a:gdLst/>
            <a:ahLst/>
            <a:cxnLst/>
            <a:rect r="r" b="b" t="t" l="l"/>
            <a:pathLst>
              <a:path h="7078963" w="15716477">
                <a:moveTo>
                  <a:pt x="0" y="0"/>
                </a:moveTo>
                <a:lnTo>
                  <a:pt x="15716476" y="0"/>
                </a:lnTo>
                <a:lnTo>
                  <a:pt x="15716476" y="7078963"/>
                </a:lnTo>
                <a:lnTo>
                  <a:pt x="0" y="7078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sustentify.com.br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60918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84730" y="1123950"/>
            <a:ext cx="10118540" cy="88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2"/>
              </a:lnSpc>
            </a:pPr>
            <a:r>
              <a:rPr lang="en-US" b="true" sz="6482" spc="-187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Diagrama de Serviços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92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2938" y="8840562"/>
            <a:ext cx="19353876" cy="835475"/>
            <a:chOff x="0" y="0"/>
            <a:chExt cx="4324226" cy="18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4226" cy="186670"/>
            </a:xfrm>
            <a:custGeom>
              <a:avLst/>
              <a:gdLst/>
              <a:ahLst/>
              <a:cxnLst/>
              <a:rect r="r" b="b" t="t" l="l"/>
              <a:pathLst>
                <a:path h="186670" w="4324226">
                  <a:moveTo>
                    <a:pt x="0" y="0"/>
                  </a:moveTo>
                  <a:lnTo>
                    <a:pt x="4324226" y="0"/>
                  </a:lnTo>
                  <a:lnTo>
                    <a:pt x="4324226" y="186670"/>
                  </a:lnTo>
                  <a:lnTo>
                    <a:pt x="0" y="186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FFF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324226" cy="243820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-522303"/>
            <a:ext cx="9676938" cy="8876905"/>
            <a:chOff x="0" y="0"/>
            <a:chExt cx="2162113" cy="1983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2113" cy="1983362"/>
            </a:xfrm>
            <a:custGeom>
              <a:avLst/>
              <a:gdLst/>
              <a:ahLst/>
              <a:cxnLst/>
              <a:rect r="r" b="b" t="t" l="l"/>
              <a:pathLst>
                <a:path h="1983362" w="2162113">
                  <a:moveTo>
                    <a:pt x="32802" y="0"/>
                  </a:moveTo>
                  <a:lnTo>
                    <a:pt x="2129312" y="0"/>
                  </a:lnTo>
                  <a:cubicBezTo>
                    <a:pt x="2138011" y="0"/>
                    <a:pt x="2146354" y="3456"/>
                    <a:pt x="2152506" y="9607"/>
                  </a:cubicBezTo>
                  <a:cubicBezTo>
                    <a:pt x="2158657" y="15759"/>
                    <a:pt x="2162113" y="24102"/>
                    <a:pt x="2162113" y="32802"/>
                  </a:cubicBezTo>
                  <a:lnTo>
                    <a:pt x="2162113" y="1950561"/>
                  </a:lnTo>
                  <a:cubicBezTo>
                    <a:pt x="2162113" y="1959260"/>
                    <a:pt x="2158657" y="1967603"/>
                    <a:pt x="2152506" y="1973755"/>
                  </a:cubicBezTo>
                  <a:cubicBezTo>
                    <a:pt x="2146354" y="1979906"/>
                    <a:pt x="2138011" y="1983362"/>
                    <a:pt x="2129312" y="1983362"/>
                  </a:cubicBezTo>
                  <a:lnTo>
                    <a:pt x="32802" y="1983362"/>
                  </a:lnTo>
                  <a:cubicBezTo>
                    <a:pt x="24102" y="1983362"/>
                    <a:pt x="15759" y="1979906"/>
                    <a:pt x="9607" y="1973755"/>
                  </a:cubicBezTo>
                  <a:cubicBezTo>
                    <a:pt x="3456" y="1967603"/>
                    <a:pt x="0" y="1959260"/>
                    <a:pt x="0" y="1950561"/>
                  </a:cubicBezTo>
                  <a:lnTo>
                    <a:pt x="0" y="32802"/>
                  </a:lnTo>
                  <a:cubicBezTo>
                    <a:pt x="0" y="24102"/>
                    <a:pt x="3456" y="15759"/>
                    <a:pt x="9607" y="9607"/>
                  </a:cubicBezTo>
                  <a:cubicBezTo>
                    <a:pt x="15759" y="3456"/>
                    <a:pt x="24102" y="0"/>
                    <a:pt x="3280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62113" cy="2040512"/>
            </a:xfrm>
            <a:prstGeom prst="rect">
              <a:avLst/>
            </a:prstGeom>
          </p:spPr>
          <p:txBody>
            <a:bodyPr anchor="ctr" rtlCol="false" tIns="59882" lIns="59882" bIns="59882" rIns="598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9847974" cy="8751117"/>
            <a:chOff x="0" y="0"/>
            <a:chExt cx="13130632" cy="1166815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2215" t="0" r="2215" b="0"/>
            <a:stretch>
              <a:fillRect/>
            </a:stretch>
          </p:blipFill>
          <p:spPr>
            <a:xfrm flipH="false" flipV="false">
              <a:off x="0" y="0"/>
              <a:ext cx="13130632" cy="5770578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5072" r="0" b="5072"/>
            <a:stretch>
              <a:fillRect/>
            </a:stretch>
          </p:blipFill>
          <p:spPr>
            <a:xfrm flipH="false" flipV="false">
              <a:off x="0" y="5897578"/>
              <a:ext cx="13130632" cy="5770578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true" flipV="true" rot="-1559885">
            <a:off x="16184825" y="382078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1160686" y="1293244"/>
                </a:moveTo>
                <a:lnTo>
                  <a:pt x="0" y="1293244"/>
                </a:lnTo>
                <a:lnTo>
                  <a:pt x="0" y="0"/>
                </a:lnTo>
                <a:lnTo>
                  <a:pt x="1160686" y="0"/>
                </a:lnTo>
                <a:lnTo>
                  <a:pt x="1160686" y="129324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559885">
            <a:off x="-24550" y="7268917"/>
            <a:ext cx="1160687" cy="1293244"/>
          </a:xfrm>
          <a:custGeom>
            <a:avLst/>
            <a:gdLst/>
            <a:ahLst/>
            <a:cxnLst/>
            <a:rect r="r" b="b" t="t" l="l"/>
            <a:pathLst>
              <a:path h="1293244" w="1160687">
                <a:moveTo>
                  <a:pt x="0" y="0"/>
                </a:moveTo>
                <a:lnTo>
                  <a:pt x="1160686" y="0"/>
                </a:lnTo>
                <a:lnTo>
                  <a:pt x="1160686" y="1293245"/>
                </a:lnTo>
                <a:lnTo>
                  <a:pt x="0" y="1293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sustentify.com.br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60918" y="9087167"/>
            <a:ext cx="259838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09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94521" y="1123950"/>
            <a:ext cx="5365589" cy="89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2"/>
              </a:lnSpc>
            </a:pPr>
            <a:r>
              <a:rPr lang="en-US" sz="6482" spc="-187" b="true">
                <a:solidFill>
                  <a:srgbClr val="05444A"/>
                </a:solidFill>
                <a:latin typeface="Garet Bold"/>
                <a:ea typeface="Garet Bold"/>
                <a:cs typeface="Garet Bold"/>
                <a:sym typeface="Garet Bold"/>
              </a:rPr>
              <a:t>Resultados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94521" y="3368689"/>
            <a:ext cx="5494679" cy="139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2042" indent="-216021" lvl="1">
              <a:lnSpc>
                <a:spcPts val="2801"/>
              </a:lnSpc>
              <a:spcBef>
                <a:spcPct val="0"/>
              </a:spcBef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Overview do Produto</a:t>
            </a:r>
          </a:p>
          <a:p>
            <a:pPr algn="l" marL="432042" indent="-216021" lvl="1">
              <a:lnSpc>
                <a:spcPts val="2801"/>
              </a:lnSpc>
              <a:spcBef>
                <a:spcPct val="0"/>
              </a:spcBef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Dashboard para administração dos produtos cadastrados</a:t>
            </a:r>
          </a:p>
          <a:p>
            <a:pPr algn="l" marL="432042" indent="-216021" lvl="1">
              <a:lnSpc>
                <a:spcPts val="2801"/>
              </a:lnSpc>
              <a:buFont typeface="Arial"/>
              <a:buChar char="•"/>
            </a:pPr>
            <a:r>
              <a:rPr lang="en-US" sz="2001">
                <a:solidFill>
                  <a:srgbClr val="05444A"/>
                </a:solidFill>
                <a:latin typeface="Garet"/>
                <a:ea typeface="Garet"/>
                <a:cs typeface="Garet"/>
                <a:sym typeface="Garet"/>
              </a:rPr>
              <a:t>Edição dos dados da Empresa.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DAGoLGiiSNQ</dc:identifier>
  <dcterms:modified xsi:type="dcterms:W3CDTF">2011-08-01T06:04:30Z</dcterms:modified>
  <cp:revision>1</cp:revision>
  <dc:title>Sustentify</dc:title>
</cp:coreProperties>
</file>